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  <p:sldId id="263" r:id="rId5"/>
  </p:sldIdLst>
  <p:sldSz cx="9906000" cy="6858000" type="A4"/>
  <p:notesSz cx="6808788" cy="9940925"/>
  <p:defaultTextStyle>
    <a:defPPr>
      <a:defRPr lang="ru-RU"/>
    </a:defPPr>
    <a:lvl1pPr marL="0" algn="l" defTabSz="80464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325" algn="l" defTabSz="80464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649" algn="l" defTabSz="80464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6974" algn="l" defTabSz="80464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9298" algn="l" defTabSz="80464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1623" algn="l" defTabSz="80464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3947" algn="l" defTabSz="80464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6272" algn="l" defTabSz="80464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8597" algn="l" defTabSz="804649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0A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64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60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4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26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3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51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4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84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65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06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7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505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43B64-5C7D-4A8C-B377-4FB3CF3E9888}" type="datetimeFigureOut">
              <a:rPr lang="ru-RU" smtClean="0"/>
              <a:pPr/>
              <a:t>04.10.2022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0F665-6BA4-42C6-9C00-DC363A258C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2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kaspersky.com/QRSAndroid/1.3/ru-RU/93903.htm" TargetMode="External"/><Relationship Id="rId2" Type="http://schemas.openxmlformats.org/officeDocument/2006/relationships/hyperlink" Target="https://portal38.is-mis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rtal38.is-mis.ru/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ortal38.is-mis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.me/irbra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301" y="527222"/>
            <a:ext cx="8543925" cy="267729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Иркутского района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записаться на прием к врачу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помощью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QR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кода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 сразу переходите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/>
              <a:t>на </a:t>
            </a:r>
            <a:r>
              <a:rPr lang="ru-RU" sz="2800" b="1" dirty="0"/>
              <a:t>портал пациента </a:t>
            </a:r>
            <a:r>
              <a:rPr lang="ru-RU" sz="2800" b="1" u="sng" dirty="0">
                <a:hlinkClick r:id="rId2"/>
              </a:rPr>
              <a:t>https://portal38.is-mis.ru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7687" y="2842053"/>
            <a:ext cx="5329881" cy="2693773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>
                <a:hlinkClick r:id="rId3"/>
              </a:rPr>
              <a:t>Прочитать QR-код</a:t>
            </a:r>
            <a:r>
              <a:rPr lang="ru-RU" dirty="0"/>
              <a:t> с помощью мобильного устройства очень просто:</a:t>
            </a:r>
          </a:p>
          <a:p>
            <a:pPr fontAlgn="base"/>
            <a:r>
              <a:rPr lang="ru-RU" dirty="0"/>
              <a:t>Откройте на своем устройстве сканер QR-кодов </a:t>
            </a:r>
            <a:endParaRPr lang="ru-RU" dirty="0" smtClean="0"/>
          </a:p>
          <a:p>
            <a:pPr fontAlgn="base"/>
            <a:r>
              <a:rPr lang="ru-RU" dirty="0" smtClean="0"/>
              <a:t>Наведите </a:t>
            </a:r>
            <a:r>
              <a:rPr lang="ru-RU" dirty="0"/>
              <a:t>камеру на QR-код – он должен распознаваться под любым углом.</a:t>
            </a:r>
          </a:p>
          <a:p>
            <a:pPr fontAlgn="base"/>
            <a:r>
              <a:rPr lang="ru-RU" dirty="0"/>
              <a:t>Расшифрованная информация </a:t>
            </a:r>
            <a:r>
              <a:rPr lang="ru-RU" dirty="0" smtClean="0"/>
              <a:t>(страница портала </a:t>
            </a:r>
            <a:r>
              <a:rPr lang="en-US" dirty="0" smtClean="0"/>
              <a:t>portal38.is-mis.ru</a:t>
            </a:r>
            <a:r>
              <a:rPr lang="ru-RU" dirty="0" smtClean="0"/>
              <a:t> ) </a:t>
            </a:r>
            <a:r>
              <a:rPr lang="ru-RU" dirty="0"/>
              <a:t>мгновенно появится на экране.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2855" y="527222"/>
            <a:ext cx="1564660" cy="9583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72187" y="5955651"/>
            <a:ext cx="235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9087" y="149087"/>
            <a:ext cx="9611139" cy="6579703"/>
          </a:xfrm>
          <a:prstGeom prst="rect">
            <a:avLst/>
          </a:prstGeom>
          <a:noFill/>
          <a:ln w="317500">
            <a:solidFill>
              <a:srgbClr val="550A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13"/>
          </a:p>
        </p:txBody>
      </p:sp>
      <p:pic>
        <p:nvPicPr>
          <p:cNvPr id="7" name="Рисунок 6"/>
          <p:cNvPicPr/>
          <p:nvPr/>
        </p:nvPicPr>
        <p:blipFill>
          <a:blip r:embed="rId5"/>
          <a:stretch>
            <a:fillRect/>
          </a:stretch>
        </p:blipFill>
        <p:spPr>
          <a:xfrm>
            <a:off x="698054" y="2613350"/>
            <a:ext cx="3058400" cy="2922476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553620" y="5670988"/>
            <a:ext cx="8954529" cy="724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/>
              <a:t>Если Вы не смогли записаться, необходимо обратиться в регистратуру лично для актуализации данных (полис, </a:t>
            </a:r>
            <a:r>
              <a:rPr lang="ru-RU" sz="1800" b="1" dirty="0" err="1" smtClean="0"/>
              <a:t>снилс</a:t>
            </a:r>
            <a:r>
              <a:rPr lang="ru-RU" sz="1800" b="1" dirty="0" smtClean="0"/>
              <a:t>, </a:t>
            </a:r>
            <a:r>
              <a:rPr lang="ru-RU" sz="1800" b="1" dirty="0" smtClean="0"/>
              <a:t>ФИО), </a:t>
            </a:r>
            <a:r>
              <a:rPr lang="ru-RU" sz="1800" b="1" dirty="0" smtClean="0"/>
              <a:t>либо записаться на прем к врачу по телефонам:</a:t>
            </a:r>
          </a:p>
          <a:p>
            <a:pPr algn="just"/>
            <a:r>
              <a:rPr lang="ru-RU" sz="1800" b="1" dirty="0"/>
              <a:t> </a:t>
            </a:r>
            <a:r>
              <a:rPr lang="ru-RU" sz="1800" b="1" dirty="0" smtClean="0"/>
              <a:t>                         Единого </a:t>
            </a:r>
            <a:r>
              <a:rPr lang="ru-RU" sz="1800" b="1" dirty="0" err="1"/>
              <a:t>К</a:t>
            </a:r>
            <a:r>
              <a:rPr lang="ru-RU" sz="1800" b="1" dirty="0" err="1" smtClean="0"/>
              <a:t>олл</a:t>
            </a:r>
            <a:r>
              <a:rPr lang="ru-RU" sz="1800" b="1" dirty="0" smtClean="0"/>
              <a:t>-центра 546-176, регистратуры </a:t>
            </a:r>
          </a:p>
        </p:txBody>
      </p:sp>
    </p:spTree>
    <p:extLst>
      <p:ext uri="{BB962C8B-B14F-4D97-AF65-F5344CB8AC3E}">
        <p14:creationId xmlns:p14="http://schemas.microsoft.com/office/powerpoint/2010/main" val="393308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9209" y="149087"/>
            <a:ext cx="9650895" cy="6539947"/>
          </a:xfrm>
          <a:prstGeom prst="rect">
            <a:avLst/>
          </a:prstGeom>
          <a:noFill/>
          <a:ln w="317500">
            <a:solidFill>
              <a:srgbClr val="550A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13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277" y="341472"/>
            <a:ext cx="1087129" cy="6658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847" y="1355163"/>
            <a:ext cx="4152598" cy="1188219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1 ШАГ </a:t>
            </a:r>
            <a:r>
              <a:rPr lang="ru-RU" sz="1800" b="1" dirty="0" smtClean="0"/>
              <a:t>– «кликните» эмблему запись на прием к врачу</a:t>
            </a:r>
            <a:endParaRPr lang="ru-RU" sz="1800" b="1" dirty="0"/>
          </a:p>
        </p:txBody>
      </p:sp>
      <p:pic>
        <p:nvPicPr>
          <p:cNvPr id="8" name="Рисунок 7"/>
          <p:cNvPicPr/>
          <p:nvPr/>
        </p:nvPicPr>
        <p:blipFill>
          <a:blip r:embed="rId3"/>
          <a:stretch>
            <a:fillRect/>
          </a:stretch>
        </p:blipFill>
        <p:spPr>
          <a:xfrm>
            <a:off x="591183" y="2203919"/>
            <a:ext cx="3738639" cy="1700160"/>
          </a:xfrm>
          <a:prstGeom prst="rect">
            <a:avLst/>
          </a:prstGeom>
        </p:spPr>
      </p:pic>
      <p:pic>
        <p:nvPicPr>
          <p:cNvPr id="1026" name="Picture 2" descr="https://irgdp6.ru/images/stories/Instruktciia-portala-patcienta-2022/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84" y="4883158"/>
            <a:ext cx="2950349" cy="1563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503847" y="3957959"/>
            <a:ext cx="4152598" cy="724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/>
              <a:t>2 </a:t>
            </a:r>
            <a:r>
              <a:rPr lang="ru-RU" sz="1800" b="1" dirty="0" smtClean="0"/>
              <a:t>ШАГ – </a:t>
            </a:r>
            <a:r>
              <a:rPr lang="ru-RU" sz="1800" b="1" dirty="0" smtClean="0"/>
              <a:t>введите </a:t>
            </a:r>
            <a:r>
              <a:rPr lang="ru-RU" sz="1800" b="1" dirty="0" smtClean="0"/>
              <a:t>логин и пароль от Вашего личного кабинета Государственных услуг</a:t>
            </a:r>
            <a:endParaRPr lang="ru-RU" sz="1800" b="1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741774" y="1604099"/>
            <a:ext cx="4152598" cy="724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/>
              <a:t>3 ШАГ </a:t>
            </a:r>
            <a:r>
              <a:rPr lang="ru-RU" sz="1800" b="1" dirty="0" smtClean="0"/>
              <a:t>– проверьте свои данные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791796" y="2662066"/>
            <a:ext cx="4152598" cy="724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/>
              <a:t>4 ШАГ </a:t>
            </a:r>
            <a:r>
              <a:rPr lang="ru-RU" sz="1800" b="1" dirty="0" smtClean="0"/>
              <a:t>– </a:t>
            </a:r>
            <a:r>
              <a:rPr lang="ru-RU" sz="1800" b="1" dirty="0"/>
              <a:t>«кликните» на </a:t>
            </a:r>
            <a:r>
              <a:rPr lang="ru-RU" sz="1800" b="1" dirty="0" smtClean="0"/>
              <a:t>эмблему записаться к врачу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9465" y="373176"/>
            <a:ext cx="9327069" cy="1622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550A21"/>
                </a:solidFill>
              </a:rPr>
              <a:t>Алгоритм записи</a:t>
            </a:r>
          </a:p>
          <a:p>
            <a:pPr algn="ctr"/>
            <a:r>
              <a:rPr lang="ru-RU" sz="3200" b="1" dirty="0" smtClean="0">
                <a:solidFill>
                  <a:srgbClr val="550A21"/>
                </a:solidFill>
              </a:rPr>
              <a:t> на прием к врачу на портале </a:t>
            </a:r>
            <a:r>
              <a:rPr lang="ru-RU" sz="3200" b="1" u="sng" dirty="0" smtClean="0">
                <a:solidFill>
                  <a:srgbClr val="550A21"/>
                </a:solidFill>
                <a:hlinkClick r:id="rId5"/>
              </a:rPr>
              <a:t>portal38.is-mis.ru</a:t>
            </a:r>
            <a:r>
              <a:rPr lang="ru-RU" sz="2400" b="1" dirty="0" smtClean="0">
                <a:solidFill>
                  <a:srgbClr val="550A21"/>
                </a:solidFill>
              </a:rPr>
              <a:t/>
            </a:r>
            <a:br>
              <a:rPr lang="ru-RU" sz="2400" b="1" dirty="0" smtClean="0">
                <a:solidFill>
                  <a:srgbClr val="550A21"/>
                </a:solidFill>
              </a:rPr>
            </a:br>
            <a:endParaRPr lang="ru-RU" sz="2400" b="1" dirty="0">
              <a:solidFill>
                <a:srgbClr val="550A2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41774" y="3386996"/>
            <a:ext cx="4953000" cy="17988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Helvetica Neue"/>
              </a:rPr>
              <a:t>5 </a:t>
            </a:r>
            <a:r>
              <a:rPr lang="ru-RU" dirty="0" smtClean="0">
                <a:latin typeface="Helvetica Neue"/>
              </a:rPr>
              <a:t>ШАГ- </a:t>
            </a:r>
            <a:r>
              <a:rPr lang="ru-RU" dirty="0" smtClean="0">
                <a:latin typeface="Helvetica Neue"/>
              </a:rPr>
              <a:t>откройте </a:t>
            </a:r>
            <a:r>
              <a:rPr lang="ru-RU" dirty="0">
                <a:latin typeface="Helvetica Neue"/>
              </a:rPr>
              <a:t>вкладку «специалисты» и </a:t>
            </a:r>
            <a:r>
              <a:rPr lang="ru-RU" dirty="0" smtClean="0">
                <a:latin typeface="Helvetica Neue"/>
              </a:rPr>
              <a:t>выберите </a:t>
            </a:r>
            <a:r>
              <a:rPr lang="ru-RU" dirty="0">
                <a:latin typeface="Helvetica Neue"/>
              </a:rPr>
              <a:t>нужного. Свободные для записи ячейки отображаются зеленым цветом</a:t>
            </a:r>
            <a:r>
              <a:rPr lang="ru-RU" dirty="0" smtClean="0">
                <a:latin typeface="Helvetica Neue"/>
              </a:rPr>
              <a:t>.</a:t>
            </a:r>
          </a:p>
          <a:p>
            <a:endParaRPr lang="ru-RU" dirty="0" smtClean="0">
              <a:solidFill>
                <a:srgbClr val="333333"/>
              </a:solidFill>
              <a:latin typeface="Helvetica Neue"/>
            </a:endParaRPr>
          </a:p>
          <a:p>
            <a:endParaRPr lang="ru-RU" dirty="0">
              <a:solidFill>
                <a:srgbClr val="333333"/>
              </a:solidFill>
              <a:latin typeface="Helvetica Neue"/>
            </a:endParaRPr>
          </a:p>
          <a:p>
            <a:endParaRPr lang="ru-RU" dirty="0">
              <a:solidFill>
                <a:srgbClr val="333333"/>
              </a:solidFill>
              <a:latin typeface="Helvetica Neue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Helvetica Neue"/>
              </a:rPr>
              <a:t> </a:t>
            </a:r>
            <a:endParaRPr lang="ru-RU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952999" y="5115988"/>
            <a:ext cx="4152598" cy="724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>
                <a:solidFill>
                  <a:srgbClr val="333333"/>
                </a:solidFill>
                <a:latin typeface="Helvetica Neue"/>
              </a:rPr>
              <a:t>У многих, к сожалению, не перенеслось прикрепление к поликлинике. В этом случае необходимо подойти в регистратуру с паспортом/свидетельством о рождении, СНИЛС и полисом.</a:t>
            </a:r>
          </a:p>
        </p:txBody>
      </p:sp>
    </p:spTree>
    <p:extLst>
      <p:ext uri="{BB962C8B-B14F-4D97-AF65-F5344CB8AC3E}">
        <p14:creationId xmlns:p14="http://schemas.microsoft.com/office/powerpoint/2010/main" val="33206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9330" y="159027"/>
            <a:ext cx="9670774" cy="6510130"/>
          </a:xfrm>
          <a:prstGeom prst="rect">
            <a:avLst/>
          </a:prstGeom>
          <a:noFill/>
          <a:ln w="190500">
            <a:solidFill>
              <a:srgbClr val="550A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13">
              <a:solidFill>
                <a:srgbClr val="550A21"/>
              </a:solidFill>
            </a:endParaRPr>
          </a:p>
        </p:txBody>
      </p:sp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109329" y="804520"/>
            <a:ext cx="9590857" cy="3376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550A21"/>
                </a:solidFill>
              </a:rPr>
              <a:t>Алгоритм записи на прием</a:t>
            </a:r>
            <a:br>
              <a:rPr lang="ru-RU" sz="3200" b="1" dirty="0" smtClean="0">
                <a:solidFill>
                  <a:srgbClr val="550A21"/>
                </a:solidFill>
              </a:rPr>
            </a:br>
            <a:r>
              <a:rPr lang="ru-RU" sz="3200" b="1" dirty="0" smtClean="0">
                <a:solidFill>
                  <a:srgbClr val="550A21"/>
                </a:solidFill>
              </a:rPr>
              <a:t> к </a:t>
            </a:r>
            <a:r>
              <a:rPr lang="ru-RU" sz="3200" b="1" dirty="0" smtClean="0">
                <a:solidFill>
                  <a:srgbClr val="550A21"/>
                </a:solidFill>
              </a:rPr>
              <a:t>врачу-педиатру  </a:t>
            </a:r>
            <a:r>
              <a:rPr lang="ru-RU" sz="3200" b="1" dirty="0" smtClean="0">
                <a:solidFill>
                  <a:srgbClr val="550A21"/>
                </a:solidFill>
              </a:rPr>
              <a:t>на портале </a:t>
            </a:r>
            <a:r>
              <a:rPr lang="ru-RU" sz="3200" b="1" u="sng" dirty="0" smtClean="0">
                <a:solidFill>
                  <a:srgbClr val="550A21"/>
                </a:solidFill>
                <a:hlinkClick r:id="rId2"/>
              </a:rPr>
              <a:t>portal3 8.is-mis.ru</a:t>
            </a:r>
            <a:r>
              <a:rPr lang="ru-RU" sz="2400" b="1" dirty="0" smtClean="0">
                <a:solidFill>
                  <a:srgbClr val="550A21"/>
                </a:solidFill>
              </a:rPr>
              <a:t/>
            </a:r>
            <a:br>
              <a:rPr lang="ru-RU" sz="2400" b="1" dirty="0" smtClean="0">
                <a:solidFill>
                  <a:srgbClr val="550A21"/>
                </a:solidFill>
              </a:rPr>
            </a:br>
            <a:endParaRPr lang="ru-RU" sz="2400" b="1" dirty="0">
              <a:solidFill>
                <a:srgbClr val="550A2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37223" y="1046066"/>
            <a:ext cx="4251555" cy="10608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atin typeface="+mn-lt"/>
              </a:rPr>
              <a:t>1 ШАГ </a:t>
            </a:r>
            <a:r>
              <a:rPr lang="ru-RU" sz="2000" b="1" dirty="0" smtClean="0">
                <a:latin typeface="+mn-lt"/>
              </a:rPr>
              <a:t>– «кликните» на эмблему вход</a:t>
            </a:r>
            <a:endParaRPr lang="ru-RU" sz="2000" b="1" dirty="0">
              <a:latin typeface="+mn-lt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07260" y="3363194"/>
            <a:ext cx="4152598" cy="7249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>
                <a:latin typeface="+mn-lt"/>
              </a:rPr>
              <a:t>2 </a:t>
            </a:r>
            <a:r>
              <a:rPr lang="ru-RU" sz="1800" b="1" dirty="0" smtClean="0">
                <a:latin typeface="+mn-lt"/>
              </a:rPr>
              <a:t>ШАГ </a:t>
            </a:r>
            <a:r>
              <a:rPr lang="ru-RU" sz="1800" b="1" dirty="0" smtClean="0">
                <a:latin typeface="+mn-lt"/>
              </a:rPr>
              <a:t>– введите </a:t>
            </a:r>
            <a:r>
              <a:rPr lang="ru-RU" sz="1800" b="1" dirty="0" smtClean="0">
                <a:latin typeface="+mn-lt"/>
              </a:rPr>
              <a:t>логин и пароль от Вашего личного кабинета Государственных услуг</a:t>
            </a:r>
            <a:endParaRPr lang="ru-RU" sz="1800" b="1" dirty="0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7223" y="4199000"/>
            <a:ext cx="40926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/>
              <a:t>3 ШАГ </a:t>
            </a:r>
            <a:r>
              <a:rPr lang="ru-RU" sz="1800" b="1" dirty="0"/>
              <a:t>– </a:t>
            </a:r>
            <a:r>
              <a:rPr lang="ru-RU" sz="1800" b="1" dirty="0" smtClean="0"/>
              <a:t>«кликните» на эмблему моя картотека</a:t>
            </a:r>
            <a:endParaRPr lang="ru-RU" sz="1800" b="1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136" y="1949217"/>
            <a:ext cx="3764692" cy="154111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4588778" y="1322579"/>
            <a:ext cx="4915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/>
              <a:t>4 ШАГ – «</a:t>
            </a:r>
            <a:r>
              <a:rPr lang="ru-RU" sz="1800" b="1" dirty="0"/>
              <a:t>кликните» на </a:t>
            </a:r>
            <a:r>
              <a:rPr lang="ru-RU" sz="1800" b="1" dirty="0" smtClean="0"/>
              <a:t>эмблему Добавить картотеку</a:t>
            </a:r>
            <a:endParaRPr lang="ru-RU" sz="1800" b="1" dirty="0"/>
          </a:p>
        </p:txBody>
      </p:sp>
      <p:pic>
        <p:nvPicPr>
          <p:cNvPr id="19" name="Рисунок 18"/>
          <p:cNvPicPr/>
          <p:nvPr/>
        </p:nvPicPr>
        <p:blipFill>
          <a:blip r:embed="rId4"/>
          <a:stretch>
            <a:fillRect/>
          </a:stretch>
        </p:blipFill>
        <p:spPr>
          <a:xfrm>
            <a:off x="4901489" y="4825620"/>
            <a:ext cx="4407022" cy="1642339"/>
          </a:xfrm>
          <a:prstGeom prst="rect">
            <a:avLst/>
          </a:prstGeom>
        </p:spPr>
      </p:pic>
      <p:pic>
        <p:nvPicPr>
          <p:cNvPr id="1026" name="Picture 2" descr="https://irgdp6.ru/images/stories/Instruktciia-portala-patcienta-2022/0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60" y="1834422"/>
            <a:ext cx="4044778" cy="146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rgdp6.ru/images/stories/Instruktciia-portala-patcienta-2022/0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83" y="5030612"/>
            <a:ext cx="4005083" cy="138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4588778" y="3435785"/>
            <a:ext cx="4915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/>
              <a:t>5 ШАГ </a:t>
            </a:r>
            <a:r>
              <a:rPr lang="ru-RU" sz="1800" b="1" dirty="0" smtClean="0"/>
              <a:t>– заполните полностью данные на своего ребенка (</a:t>
            </a:r>
            <a:endParaRPr lang="ru-RU" sz="18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88778" y="4042731"/>
            <a:ext cx="4915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/>
              <a:t>6 ШАГ </a:t>
            </a:r>
            <a:r>
              <a:rPr lang="ru-RU" sz="1800" b="1" dirty="0"/>
              <a:t>– «кликните» на эмблему записаться к врачу</a:t>
            </a:r>
          </a:p>
        </p:txBody>
      </p:sp>
    </p:spTree>
    <p:extLst>
      <p:ext uri="{BB962C8B-B14F-4D97-AF65-F5344CB8AC3E}">
        <p14:creationId xmlns:p14="http://schemas.microsoft.com/office/powerpoint/2010/main" val="39108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301" y="527222"/>
            <a:ext cx="8543925" cy="267729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Иркутского района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у Вас возникли трудности при обращении в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 Иркутской </a:t>
            </a: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районной </a:t>
            </a:r>
            <a:r>
              <a:rPr lang="ru-RU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больницы,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можете: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2855" y="527222"/>
            <a:ext cx="1564660" cy="9583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72187" y="5955651"/>
            <a:ext cx="235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9087" y="149087"/>
            <a:ext cx="9611139" cy="6579703"/>
          </a:xfrm>
          <a:prstGeom prst="rect">
            <a:avLst/>
          </a:prstGeom>
          <a:noFill/>
          <a:ln w="317500">
            <a:solidFill>
              <a:srgbClr val="550A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013"/>
          </a:p>
        </p:txBody>
      </p:sp>
      <p:sp>
        <p:nvSpPr>
          <p:cNvPr id="10" name="TextBox 9"/>
          <p:cNvSpPr txBox="1"/>
          <p:nvPr/>
        </p:nvSpPr>
        <p:spPr>
          <a:xfrm>
            <a:off x="680463" y="2594874"/>
            <a:ext cx="87008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заведующему структурного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подразделения.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Позвонить по телефону горячей линии Иркутской районной больницы </a:t>
            </a:r>
            <a:r>
              <a:rPr lang="ru-RU" sz="2000" b="1" dirty="0" smtClean="0">
                <a:solidFill>
                  <a:srgbClr val="550A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8 904 113 63 27   </a:t>
            </a: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Записаться на прием к главному врачу А.Н. Даниловой по телефону:             приемная </a:t>
            </a:r>
            <a:r>
              <a:rPr lang="ru-RU" sz="2000" b="1" dirty="0" smtClean="0">
                <a:solidFill>
                  <a:srgbClr val="550A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699 886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Оставить обращение в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Telegram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канале Иркутской районной больницы и наши сотрудники с Вами свяжутся.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pic>
        <p:nvPicPr>
          <p:cNvPr id="11" name="Рисунок 10" descr="http://qrcoder.ru/code/?https%3A%2F%2Ft.me%2Firbraion&amp;10&amp;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72" y="4876234"/>
            <a:ext cx="1429522" cy="141797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916245" y="5272171"/>
            <a:ext cx="37153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>
                <a:solidFill>
                  <a:srgbClr val="550A21"/>
                </a:solidFill>
                <a:hlinkClick r:id="rId4"/>
              </a:rPr>
              <a:t>https</a:t>
            </a:r>
            <a:r>
              <a:rPr lang="ru-RU" sz="3200" u="sng" dirty="0">
                <a:solidFill>
                  <a:srgbClr val="550A21"/>
                </a:solidFill>
                <a:hlinkClick r:id="rId4"/>
              </a:rPr>
              <a:t>://</a:t>
            </a:r>
            <a:r>
              <a:rPr lang="ru-RU" sz="3200" u="sng" dirty="0" smtClean="0">
                <a:solidFill>
                  <a:srgbClr val="550A21"/>
                </a:solidFill>
                <a:hlinkClick r:id="rId4"/>
              </a:rPr>
              <a:t>t.me/irbraion</a:t>
            </a:r>
            <a:endParaRPr lang="ru-RU" sz="3200" dirty="0">
              <a:solidFill>
                <a:srgbClr val="550A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0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3341</TotalTime>
  <Words>232</Words>
  <Application>Microsoft Office PowerPoint</Application>
  <PresentationFormat>Лист A4 (210x297 мм)</PresentationFormat>
  <Paragraphs>34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Times New Roman</vt:lpstr>
      <vt:lpstr>Тема Office</vt:lpstr>
      <vt:lpstr>Уважаемые жители Иркутского района! Вы можете записаться на прием к врачу  c помощью QR кода.  Вы сразу переходите на портал пациента https://portal38.is-mis.ru  </vt:lpstr>
      <vt:lpstr>1 ШАГ – «кликните» эмблему запись на прием к врачу</vt:lpstr>
      <vt:lpstr>Алгоритм записи на прием  к врачу-педиатру  на портале portal3 8.is-mis.ru </vt:lpstr>
      <vt:lpstr>Уважаемые жители Иркутского района! Если у Вас возникли трудности при обращении в подразделения Иркутской районной больницы,  Вы можете: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ВЫ ПРИБЫЛИ С ТЕРРИТОРИИ ГДЕ БЫЛИ ЗАРЕГИСТРИРОВАНЫ СЛУЧАИ КОРОНАВИРУСНОЙ ИНФЕКЦИИ (Китай, Иран,Южная Корея, Италия, Франция, Испания)</dc:title>
  <dc:creator>Урдаева</dc:creator>
  <cp:lastModifiedBy>User</cp:lastModifiedBy>
  <cp:revision>64</cp:revision>
  <cp:lastPrinted>2022-10-04T05:40:07Z</cp:lastPrinted>
  <dcterms:created xsi:type="dcterms:W3CDTF">2020-03-17T01:47:48Z</dcterms:created>
  <dcterms:modified xsi:type="dcterms:W3CDTF">2022-10-04T05:50:53Z</dcterms:modified>
</cp:coreProperties>
</file>