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8" r:id="rId3"/>
    <p:sldId id="280" r:id="rId4"/>
    <p:sldId id="274" r:id="rId5"/>
    <p:sldId id="275" r:id="rId6"/>
    <p:sldId id="279" r:id="rId7"/>
    <p:sldId id="281" r:id="rId8"/>
    <p:sldId id="278" r:id="rId9"/>
  </p:sldIdLst>
  <p:sldSz cx="3600450" cy="360045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2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73"/>
    <a:srgbClr val="008CFF"/>
    <a:srgbClr val="007AE4"/>
    <a:srgbClr val="4EBD47"/>
    <a:srgbClr val="000000"/>
    <a:srgbClr val="0F6DA5"/>
    <a:srgbClr val="103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687"/>
  </p:normalViewPr>
  <p:slideViewPr>
    <p:cSldViewPr snapToGrid="0" snapToObjects="1" showGuides="1">
      <p:cViewPr varScale="1">
        <p:scale>
          <a:sx n="213" d="100"/>
          <a:sy n="213" d="100"/>
        </p:scale>
        <p:origin x="2664" y="156"/>
      </p:cViewPr>
      <p:guideLst>
        <p:guide orient="horz" pos="227"/>
        <p:guide pos="20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589241"/>
            <a:ext cx="3060383" cy="1253490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1891070"/>
            <a:ext cx="2700338" cy="869275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9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191691"/>
            <a:ext cx="776347" cy="30512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191691"/>
            <a:ext cx="2284035" cy="30512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7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897613"/>
            <a:ext cx="3105388" cy="1497687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2409469"/>
            <a:ext cx="3105388" cy="787598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958453"/>
            <a:ext cx="1530191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958453"/>
            <a:ext cx="1530191" cy="22844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191691"/>
            <a:ext cx="3105388" cy="6959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882610"/>
            <a:ext cx="1523159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315164"/>
            <a:ext cx="1523159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882610"/>
            <a:ext cx="1530660" cy="432554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315164"/>
            <a:ext cx="1530660" cy="19344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4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518399"/>
            <a:ext cx="1822728" cy="2558653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40030"/>
            <a:ext cx="1161239" cy="840105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518399"/>
            <a:ext cx="1822728" cy="2558653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080135"/>
            <a:ext cx="1161239" cy="2001084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5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91691"/>
            <a:ext cx="3105388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958453"/>
            <a:ext cx="3105388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C52C-4EF7-9646-AB1F-EC49638B6DF1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3337084"/>
            <a:ext cx="810101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0F4A2-5BF4-F34A-B014-3CF1ACB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4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31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148500" y="616280"/>
            <a:ext cx="33034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Бытовая недвижимость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620982" y="215833"/>
            <a:ext cx="1910027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rgbClr val="133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Полезная информация</a:t>
            </a:r>
            <a:endParaRPr lang="ru-RU" sz="1100" b="1" dirty="0">
              <a:solidFill>
                <a:srgbClr val="133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734"/>
            <a:ext cx="3600450" cy="1727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00" y="1064462"/>
            <a:ext cx="32564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объекты,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расположенные на земельных участках для личного подсобного хозяйства, ведения садоводства для собственных нужд, индивидуального жилищного строительства, строительства гражданами гаражей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собственных нужд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9" y="147560"/>
            <a:ext cx="1333254" cy="4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35C1A-47FB-03BE-7AC6-D178FB62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358" y="2019085"/>
            <a:ext cx="1581365" cy="1581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644686"/>
            <a:ext cx="340518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срок осуществления учетно-регистрационных действий в отношении бытовой недвижимости?*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1194067"/>
            <a:ext cx="250162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учетно-регистрационных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действий в отношении бытовой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 составляет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3 рабочих дней,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подать документы в Филиал ФГБУ «ФКП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 Иркутской области;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5 рабочих дней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подать документы в МФЦ;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рабочий день,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подать документы в электронном виде (например, через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277">
            <a:extLst>
              <a:ext uri="{FF2B5EF4-FFF2-40B4-BE49-F238E27FC236}">
                <a16:creationId xmlns:a16="http://schemas.microsoft.com/office/drawing/2014/main" id="{7820646B-50A0-4899-A163-AFFC9495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94469" y="2454774"/>
            <a:ext cx="999142" cy="768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2454774"/>
            <a:ext cx="185389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ВНИМАНИЕ! Сроки проведения кадастровых работ в отношении бытовой недвижимости сокращены до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рабочих дней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97558" y="3173794"/>
            <a:ext cx="19482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*Федеральный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закон от 01.05.2022 N 124-ФЗ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Градостроительный кодекс Российской Федерации и отдельные законодательные акты Российской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в упрощенном порядке оформить права на определенные земельные участки и отдельные виды зданий, в том числе жилые и садовые дома.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не требует наличия уведомлений о планируемом строительстве (реконструкции) объектов и окончании работ.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«дачная амнистия»?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599" y="2088573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срок действия «дачной амнистии»?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200022" y="2068083"/>
            <a:ext cx="428047" cy="39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2515703"/>
            <a:ext cx="33431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 1 июля 2022 года до 1 марта 2031 года («Дачная амнистия 2.0).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Жилые и садовые дома, расположенные на земельных участках, предоставленных для садоводства, ИЖС, ведения личного подсобного хозяйства в границах населенного пункта, для осуществления крестьянским (фермерским) хозяйством своей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а также объекты вспомогательного назначения, расположенные на данном земельном участке (например: беседки, бани, гаражи и иные объекты).</a:t>
            </a:r>
          </a:p>
          <a:p>
            <a:pPr algn="just">
              <a:lnSpc>
                <a:spcPct val="80000"/>
              </a:lnSpc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Жилые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дома должны соответствовать следующим требованиям: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более 20 метров;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Иметь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более трех надземных этажей;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Состоять из комнат и помещений вспомогательного использования.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объекты могут быть зарегистрированы в рамках дачной амнистии?</a:t>
            </a: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государственном кадастровом учете 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(или)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регистрации прав;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план (на основании декларации об объекте, составленной и заверенной собственником земельного участка;</a:t>
            </a:r>
          </a:p>
          <a:p>
            <a:pPr marL="228600" indent="-228600" algn="just">
              <a:lnSpc>
                <a:spcPct val="80000"/>
              </a:lnSpc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Правоустанавливающий документ на участок (договор дарения,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купли-продажи, мены, свидетельство о праве на наследство, решения судов о признании права собственности на земельный участок, акты органов государственной власти или местного самоуправления).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Если право на земельный участок зарегистрирован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ЕГРН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то документ не нужно предоставлять.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документы </a:t>
            </a: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можно подавать при личном визите в МФЦ или в электронном виде через личный кабинет на официальном сайте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(при наличии сертификата усиленной квалифицированной электронной подписи). </a:t>
            </a:r>
          </a:p>
          <a:p>
            <a:pPr algn="just">
              <a:lnSpc>
                <a:spcPct val="80000"/>
              </a:lnSpc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Пошлина за государственную регистрацию права собственности составляет 350 рублей. При этом необходимо уточнить, что указанный размер пошлины применяется только при первичной регистрации прав на объект недвижимости.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подавать документы для регистрации прав?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Да. Действующее законодательство позволяет по желанию собственника оформить жилой или садовый дом.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 уведомить орган местного самоуправления о планируемом строительстве (реконструкции) и о его завершении, соответствующее заявление в этом случае в орган регистрации прав направляет орган местного самоуправления.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ли оформить дом в уведомительном порядке?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0" y="129307"/>
            <a:ext cx="1333254" cy="44564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27737F-489E-574A-8725-3761DDE82E12}"/>
              </a:ext>
            </a:extLst>
          </p:cNvPr>
          <p:cNvSpPr/>
          <p:nvPr/>
        </p:nvSpPr>
        <p:spPr>
          <a:xfrm>
            <a:off x="2651480" y="236395"/>
            <a:ext cx="775311" cy="1601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133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5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45755-558B-4E47-A67A-26A42BEDD9B6}"/>
              </a:ext>
            </a:extLst>
          </p:cNvPr>
          <p:cNvSpPr txBox="1"/>
          <p:nvPr/>
        </p:nvSpPr>
        <p:spPr>
          <a:xfrm>
            <a:off x="2616637" y="200863"/>
            <a:ext cx="86966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81122" y="574948"/>
            <a:ext cx="340518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Дачная амнистия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6" y="1306821"/>
            <a:ext cx="33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Да, могут. Вместе с пакетом необходимых документов нужно представить в орган регистрации прав свидетельство о праве на наследство.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0" y="823936"/>
            <a:ext cx="28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ли наследники воспользоваться «дачной амнистией»?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787724"/>
            <a:ext cx="428047" cy="39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1E718A-407D-DB44-928B-D0B9BF13B635}"/>
              </a:ext>
            </a:extLst>
          </p:cNvPr>
          <p:cNvSpPr txBox="1"/>
          <p:nvPr/>
        </p:nvSpPr>
        <p:spPr>
          <a:xfrm>
            <a:off x="609601" y="1888877"/>
            <a:ext cx="28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закон регламентирует оформление объектов ИЖС и садовых домов, строительство которых было начато до 4 августа 2018 года?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303">
            <a:extLst>
              <a:ext uri="{FF2B5EF4-FFF2-40B4-BE49-F238E27FC236}">
                <a16:creationId xmlns:a16="http://schemas.microsoft.com/office/drawing/2014/main" id="{615F490C-66E3-4B89-8DF2-3DEDA423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143166" y="1939077"/>
            <a:ext cx="428047" cy="39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504069-D137-CF4B-81BD-D0A4E38DE7AB}"/>
              </a:ext>
            </a:extLst>
          </p:cNvPr>
          <p:cNvSpPr txBox="1"/>
          <p:nvPr/>
        </p:nvSpPr>
        <p:spPr>
          <a:xfrm>
            <a:off x="143165" y="2582689"/>
            <a:ext cx="33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«Дачная амнистия» на пять лет продлевает возможность непредставления уведомлений о планируемом строительстве (реконструкции) и об их окончании.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Ее действие распространяется также на те случаи, когда строительство было начато до 4 августа 2018 года без получения соответствующего разрешения. При этом для кадастрового учета и (или) регистрации права потребуется стандартный пакет документов.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>
              <a:lnSpc>
                <a:spcPct val="80000"/>
              </a:lnSpc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650</Words>
  <Application>Microsoft Office PowerPoint</Application>
  <PresentationFormat>Произвольный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Тигунцева Ольга Владимировна</cp:lastModifiedBy>
  <cp:revision>76</cp:revision>
  <cp:lastPrinted>2022-08-24T09:46:21Z</cp:lastPrinted>
  <dcterms:created xsi:type="dcterms:W3CDTF">2022-04-08T13:42:59Z</dcterms:created>
  <dcterms:modified xsi:type="dcterms:W3CDTF">2022-08-24T09:53:52Z</dcterms:modified>
</cp:coreProperties>
</file>